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1" r:id="rId3"/>
    <p:sldId id="258" r:id="rId4"/>
    <p:sldId id="259" r:id="rId5"/>
    <p:sldId id="284" r:id="rId6"/>
    <p:sldId id="285" r:id="rId7"/>
    <p:sldId id="286" r:id="rId8"/>
    <p:sldId id="287" r:id="rId9"/>
    <p:sldId id="288" r:id="rId10"/>
    <p:sldId id="289" r:id="rId11"/>
    <p:sldId id="265" r:id="rId12"/>
    <p:sldId id="263" r:id="rId13"/>
    <p:sldId id="264" r:id="rId14"/>
    <p:sldId id="262" r:id="rId15"/>
    <p:sldId id="260" r:id="rId16"/>
    <p:sldId id="2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024" autoAdjust="0"/>
  </p:normalViewPr>
  <p:slideViewPr>
    <p:cSldViewPr snapToGrid="0">
      <p:cViewPr varScale="1">
        <p:scale>
          <a:sx n="88" d="100"/>
          <a:sy n="88" d="100"/>
        </p:scale>
        <p:origin x="14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203C7-9EC4-4DAB-8031-29DFB3C33B71}" type="datetimeFigureOut">
              <a:rPr lang="en-US" smtClean="0"/>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D642E-4178-4A0D-AC59-ADC2F6AE7AC0}" type="slidenum">
              <a:rPr lang="en-US" smtClean="0"/>
              <a:t>‹#›</a:t>
            </a:fld>
            <a:endParaRPr lang="en-US"/>
          </a:p>
        </p:txBody>
      </p:sp>
    </p:spTree>
    <p:extLst>
      <p:ext uri="{BB962C8B-B14F-4D97-AF65-F5344CB8AC3E}">
        <p14:creationId xmlns:p14="http://schemas.microsoft.com/office/powerpoint/2010/main" val="241322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MAJOR INCIDENTS:</a:t>
            </a:r>
            <a:r>
              <a:rPr lang="en-US" sz="1200" kern="1200" dirty="0">
                <a:solidFill>
                  <a:schemeClr val="tx1"/>
                </a:solidFill>
                <a:effectLst/>
                <a:latin typeface="+mn-lt"/>
                <a:ea typeface="+mn-ea"/>
                <a:cs typeface="+mn-cs"/>
              </a:rPr>
              <a:t> Defined by the MPDS as Transportation Incidents with evidence to suggest serious injuries to multiple patients or a need for increased resources due to the size of the event. Includes incidents involving aircraft; bus; multi-vehicle (≥10) pile-up; train; vehicle vs. building; or watercraft.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HIGH MECHANISM</a:t>
            </a:r>
            <a:r>
              <a:rPr lang="en-US" sz="1200" kern="1200" dirty="0">
                <a:solidFill>
                  <a:schemeClr val="tx1"/>
                </a:solidFill>
                <a:effectLst/>
                <a:latin typeface="+mn-lt"/>
                <a:ea typeface="+mn-ea"/>
                <a:cs typeface="+mn-cs"/>
              </a:rPr>
              <a:t>: Defined by the MPDS as Transportation Incidents with evidence to suggest serious injuries as a result of the mechanism of injury: all-terrain/snowmobile; auto vs. bicycle/auto vs. motorcycle; auto vs. pedestrian; ejection; personal watercraft; possible death at scene; rollovers; sinking vehicle; train vs. pedestrian; or vehicle off bridge/height.</a:t>
            </a:r>
          </a:p>
          <a:p>
            <a:endParaRPr lang="en-US" dirty="0"/>
          </a:p>
        </p:txBody>
      </p:sp>
      <p:sp>
        <p:nvSpPr>
          <p:cNvPr id="4" name="Slide Number Placeholder 3"/>
          <p:cNvSpPr>
            <a:spLocks noGrp="1"/>
          </p:cNvSpPr>
          <p:nvPr>
            <p:ph type="sldNum" sz="quarter" idx="5"/>
          </p:nvPr>
        </p:nvSpPr>
        <p:spPr/>
        <p:txBody>
          <a:bodyPr/>
          <a:lstStyle/>
          <a:p>
            <a:fld id="{62CDEC10-8300-477D-9D2C-AB0B9C9CD5D0}" type="slidenum">
              <a:rPr lang="en-US" smtClean="0"/>
              <a:t>5</a:t>
            </a:fld>
            <a:endParaRPr lang="en-US"/>
          </a:p>
        </p:txBody>
      </p:sp>
    </p:spTree>
    <p:extLst>
      <p:ext uri="{BB962C8B-B14F-4D97-AF65-F5344CB8AC3E}">
        <p14:creationId xmlns:p14="http://schemas.microsoft.com/office/powerpoint/2010/main" val="2078189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using P11: Choking, the PDIs of “EMS notified” and “(PAIs possible) Would you like further instructions on (how to perform the Heimlich/CPR)?” and (if not providing PAIs) “Notify us if anything changes” should be given.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using P29: Traffic Collision/Transportation Incident, the PDIs of “EMS notified” and “Notify us if anything changes” should be given.</a:t>
            </a:r>
          </a:p>
          <a:p>
            <a:endParaRPr lang="en-US" dirty="0"/>
          </a:p>
        </p:txBody>
      </p:sp>
      <p:sp>
        <p:nvSpPr>
          <p:cNvPr id="4" name="Slide Number Placeholder 3"/>
          <p:cNvSpPr>
            <a:spLocks noGrp="1"/>
          </p:cNvSpPr>
          <p:nvPr>
            <p:ph type="sldNum" sz="quarter" idx="5"/>
          </p:nvPr>
        </p:nvSpPr>
        <p:spPr/>
        <p:txBody>
          <a:bodyPr/>
          <a:lstStyle/>
          <a:p>
            <a:fld id="{62CDEC10-8300-477D-9D2C-AB0B9C9CD5D0}" type="slidenum">
              <a:rPr lang="en-US" smtClean="0"/>
              <a:t>10</a:t>
            </a:fld>
            <a:endParaRPr lang="en-US"/>
          </a:p>
        </p:txBody>
      </p:sp>
    </p:spTree>
    <p:extLst>
      <p:ext uri="{BB962C8B-B14F-4D97-AF65-F5344CB8AC3E}">
        <p14:creationId xmlns:p14="http://schemas.microsoft.com/office/powerpoint/2010/main" val="310666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0311-DF8D-D5C3-6FED-F57BF466BC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A736F-1639-2EEE-9AC8-1DB4449D97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E14D52-ED7B-FBFA-2D66-2E80BA6030D4}"/>
              </a:ext>
            </a:extLst>
          </p:cNvPr>
          <p:cNvSpPr>
            <a:spLocks noGrp="1"/>
          </p:cNvSpPr>
          <p:nvPr>
            <p:ph type="dt" sz="half" idx="10"/>
          </p:nvPr>
        </p:nvSpPr>
        <p:spPr/>
        <p:txBody>
          <a:bodyPr/>
          <a:lstStyle/>
          <a:p>
            <a:fld id="{6085F601-AF26-475B-B893-AAF57E30EB4E}" type="datetimeFigureOut">
              <a:rPr lang="en-US" smtClean="0"/>
              <a:t>2/6/2026</a:t>
            </a:fld>
            <a:endParaRPr lang="en-US"/>
          </a:p>
        </p:txBody>
      </p:sp>
      <p:sp>
        <p:nvSpPr>
          <p:cNvPr id="5" name="Footer Placeholder 4">
            <a:extLst>
              <a:ext uri="{FF2B5EF4-FFF2-40B4-BE49-F238E27FC236}">
                <a16:creationId xmlns:a16="http://schemas.microsoft.com/office/drawing/2014/main" id="{BA278DFE-17F6-06E3-08E9-5FB654D09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B169D-F52F-B646-755B-6DF0CDFBAFE1}"/>
              </a:ext>
            </a:extLst>
          </p:cNvPr>
          <p:cNvSpPr>
            <a:spLocks noGrp="1"/>
          </p:cNvSpPr>
          <p:nvPr>
            <p:ph type="sldNum" sz="quarter" idx="12"/>
          </p:nvPr>
        </p:nvSpPr>
        <p:spPr/>
        <p:txBody>
          <a:bodyPr/>
          <a:lstStyle/>
          <a:p>
            <a:fld id="{2D12CD76-6115-4A90-9C0E-A2C653CA7986}" type="slidenum">
              <a:rPr lang="en-US" smtClean="0"/>
              <a:t>‹#›</a:t>
            </a:fld>
            <a:endParaRPr lang="en-US"/>
          </a:p>
        </p:txBody>
      </p:sp>
    </p:spTree>
    <p:extLst>
      <p:ext uri="{BB962C8B-B14F-4D97-AF65-F5344CB8AC3E}">
        <p14:creationId xmlns:p14="http://schemas.microsoft.com/office/powerpoint/2010/main" val="911824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7C9AD-B55A-D5D8-ADEE-D8345FB6D4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64DEE6-4AD5-B3BD-844E-E8F1708319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95256-7CD8-7A88-1664-B47A1E778624}"/>
              </a:ext>
            </a:extLst>
          </p:cNvPr>
          <p:cNvSpPr>
            <a:spLocks noGrp="1"/>
          </p:cNvSpPr>
          <p:nvPr>
            <p:ph type="dt" sz="half" idx="10"/>
          </p:nvPr>
        </p:nvSpPr>
        <p:spPr/>
        <p:txBody>
          <a:bodyPr/>
          <a:lstStyle/>
          <a:p>
            <a:fld id="{6085F601-AF26-475B-B893-AAF57E30EB4E}" type="datetimeFigureOut">
              <a:rPr lang="en-US" smtClean="0"/>
              <a:t>2/6/2026</a:t>
            </a:fld>
            <a:endParaRPr lang="en-US"/>
          </a:p>
        </p:txBody>
      </p:sp>
      <p:sp>
        <p:nvSpPr>
          <p:cNvPr id="5" name="Footer Placeholder 4">
            <a:extLst>
              <a:ext uri="{FF2B5EF4-FFF2-40B4-BE49-F238E27FC236}">
                <a16:creationId xmlns:a16="http://schemas.microsoft.com/office/drawing/2014/main" id="{AFCFA694-7DAB-C2BD-011D-77B2F6781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2C1482-689E-0B6B-F0B0-68E94A1BB408}"/>
              </a:ext>
            </a:extLst>
          </p:cNvPr>
          <p:cNvSpPr>
            <a:spLocks noGrp="1"/>
          </p:cNvSpPr>
          <p:nvPr>
            <p:ph type="sldNum" sz="quarter" idx="12"/>
          </p:nvPr>
        </p:nvSpPr>
        <p:spPr/>
        <p:txBody>
          <a:bodyPr/>
          <a:lstStyle/>
          <a:p>
            <a:fld id="{2D12CD76-6115-4A90-9C0E-A2C653CA7986}" type="slidenum">
              <a:rPr lang="en-US" smtClean="0"/>
              <a:t>‹#›</a:t>
            </a:fld>
            <a:endParaRPr lang="en-US"/>
          </a:p>
        </p:txBody>
      </p:sp>
    </p:spTree>
    <p:extLst>
      <p:ext uri="{BB962C8B-B14F-4D97-AF65-F5344CB8AC3E}">
        <p14:creationId xmlns:p14="http://schemas.microsoft.com/office/powerpoint/2010/main" val="236753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A80C7A-A806-4B40-4400-569B5F837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B12E40-7D46-F82B-7871-626592A03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6942BF-2EE8-B0CE-10E3-493DD6241A76}"/>
              </a:ext>
            </a:extLst>
          </p:cNvPr>
          <p:cNvSpPr>
            <a:spLocks noGrp="1"/>
          </p:cNvSpPr>
          <p:nvPr>
            <p:ph type="dt" sz="half" idx="10"/>
          </p:nvPr>
        </p:nvSpPr>
        <p:spPr/>
        <p:txBody>
          <a:bodyPr/>
          <a:lstStyle/>
          <a:p>
            <a:fld id="{6085F601-AF26-475B-B893-AAF57E30EB4E}" type="datetimeFigureOut">
              <a:rPr lang="en-US" smtClean="0"/>
              <a:t>2/6/2026</a:t>
            </a:fld>
            <a:endParaRPr lang="en-US"/>
          </a:p>
        </p:txBody>
      </p:sp>
      <p:sp>
        <p:nvSpPr>
          <p:cNvPr id="5" name="Footer Placeholder 4">
            <a:extLst>
              <a:ext uri="{FF2B5EF4-FFF2-40B4-BE49-F238E27FC236}">
                <a16:creationId xmlns:a16="http://schemas.microsoft.com/office/drawing/2014/main" id="{1181F5AB-0C1B-2E5A-6E1D-F44EC8DC5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059C7-8A85-CC4A-43E4-3E193D5E192F}"/>
              </a:ext>
            </a:extLst>
          </p:cNvPr>
          <p:cNvSpPr>
            <a:spLocks noGrp="1"/>
          </p:cNvSpPr>
          <p:nvPr>
            <p:ph type="sldNum" sz="quarter" idx="12"/>
          </p:nvPr>
        </p:nvSpPr>
        <p:spPr/>
        <p:txBody>
          <a:bodyPr/>
          <a:lstStyle/>
          <a:p>
            <a:fld id="{2D12CD76-6115-4A90-9C0E-A2C653CA7986}" type="slidenum">
              <a:rPr lang="en-US" smtClean="0"/>
              <a:t>‹#›</a:t>
            </a:fld>
            <a:endParaRPr lang="en-US"/>
          </a:p>
        </p:txBody>
      </p:sp>
    </p:spTree>
    <p:extLst>
      <p:ext uri="{BB962C8B-B14F-4D97-AF65-F5344CB8AC3E}">
        <p14:creationId xmlns:p14="http://schemas.microsoft.com/office/powerpoint/2010/main" val="363937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B061-B2AD-6381-AD3A-9B8F687B5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B9DB2-32B2-FB09-407D-29E6914747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97A4B-1052-3369-6B00-DC67F602CA52}"/>
              </a:ext>
            </a:extLst>
          </p:cNvPr>
          <p:cNvSpPr>
            <a:spLocks noGrp="1"/>
          </p:cNvSpPr>
          <p:nvPr>
            <p:ph type="dt" sz="half" idx="10"/>
          </p:nvPr>
        </p:nvSpPr>
        <p:spPr/>
        <p:txBody>
          <a:bodyPr/>
          <a:lstStyle/>
          <a:p>
            <a:fld id="{6085F601-AF26-475B-B893-AAF57E30EB4E}" type="datetimeFigureOut">
              <a:rPr lang="en-US" smtClean="0"/>
              <a:t>2/6/2026</a:t>
            </a:fld>
            <a:endParaRPr lang="en-US"/>
          </a:p>
        </p:txBody>
      </p:sp>
      <p:sp>
        <p:nvSpPr>
          <p:cNvPr id="5" name="Footer Placeholder 4">
            <a:extLst>
              <a:ext uri="{FF2B5EF4-FFF2-40B4-BE49-F238E27FC236}">
                <a16:creationId xmlns:a16="http://schemas.microsoft.com/office/drawing/2014/main" id="{C4237737-6D48-946E-D22E-4FA2A4A46F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D678A-F7E5-24D4-C6B6-98A3ADE52EFF}"/>
              </a:ext>
            </a:extLst>
          </p:cNvPr>
          <p:cNvSpPr>
            <a:spLocks noGrp="1"/>
          </p:cNvSpPr>
          <p:nvPr>
            <p:ph type="sldNum" sz="quarter" idx="12"/>
          </p:nvPr>
        </p:nvSpPr>
        <p:spPr/>
        <p:txBody>
          <a:bodyPr/>
          <a:lstStyle/>
          <a:p>
            <a:fld id="{2D12CD76-6115-4A90-9C0E-A2C653CA7986}" type="slidenum">
              <a:rPr lang="en-US" smtClean="0"/>
              <a:t>‹#›</a:t>
            </a:fld>
            <a:endParaRPr lang="en-US"/>
          </a:p>
        </p:txBody>
      </p:sp>
    </p:spTree>
    <p:extLst>
      <p:ext uri="{BB962C8B-B14F-4D97-AF65-F5344CB8AC3E}">
        <p14:creationId xmlns:p14="http://schemas.microsoft.com/office/powerpoint/2010/main" val="258142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8CA65-437F-04C8-E565-DABB26AC0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94EA90-DCDF-1A51-C12B-3D213CB2D6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09C151-BF24-40CD-704C-00D33AB8356D}"/>
              </a:ext>
            </a:extLst>
          </p:cNvPr>
          <p:cNvSpPr>
            <a:spLocks noGrp="1"/>
          </p:cNvSpPr>
          <p:nvPr>
            <p:ph type="dt" sz="half" idx="10"/>
          </p:nvPr>
        </p:nvSpPr>
        <p:spPr/>
        <p:txBody>
          <a:bodyPr/>
          <a:lstStyle/>
          <a:p>
            <a:fld id="{6085F601-AF26-475B-B893-AAF57E30EB4E}" type="datetimeFigureOut">
              <a:rPr lang="en-US" smtClean="0"/>
              <a:t>2/6/2026</a:t>
            </a:fld>
            <a:endParaRPr lang="en-US"/>
          </a:p>
        </p:txBody>
      </p:sp>
      <p:sp>
        <p:nvSpPr>
          <p:cNvPr id="5" name="Footer Placeholder 4">
            <a:extLst>
              <a:ext uri="{FF2B5EF4-FFF2-40B4-BE49-F238E27FC236}">
                <a16:creationId xmlns:a16="http://schemas.microsoft.com/office/drawing/2014/main" id="{1F87B1D3-C305-9B8B-45FE-D2310306F1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9F445-6592-BB93-BC9C-FA296F583946}"/>
              </a:ext>
            </a:extLst>
          </p:cNvPr>
          <p:cNvSpPr>
            <a:spLocks noGrp="1"/>
          </p:cNvSpPr>
          <p:nvPr>
            <p:ph type="sldNum" sz="quarter" idx="12"/>
          </p:nvPr>
        </p:nvSpPr>
        <p:spPr/>
        <p:txBody>
          <a:bodyPr/>
          <a:lstStyle/>
          <a:p>
            <a:fld id="{2D12CD76-6115-4A90-9C0E-A2C653CA7986}" type="slidenum">
              <a:rPr lang="en-US" smtClean="0"/>
              <a:t>‹#›</a:t>
            </a:fld>
            <a:endParaRPr lang="en-US"/>
          </a:p>
        </p:txBody>
      </p:sp>
    </p:spTree>
    <p:extLst>
      <p:ext uri="{BB962C8B-B14F-4D97-AF65-F5344CB8AC3E}">
        <p14:creationId xmlns:p14="http://schemas.microsoft.com/office/powerpoint/2010/main" val="34654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8C382-C326-310B-D500-9006291CE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0C2532-D8AE-6B3B-0387-FC00DBF10C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45E9DE-3BEE-34F9-090A-20F9A01DE3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DC219D-7516-2FB0-D186-F8E177D0914F}"/>
              </a:ext>
            </a:extLst>
          </p:cNvPr>
          <p:cNvSpPr>
            <a:spLocks noGrp="1"/>
          </p:cNvSpPr>
          <p:nvPr>
            <p:ph type="dt" sz="half" idx="10"/>
          </p:nvPr>
        </p:nvSpPr>
        <p:spPr/>
        <p:txBody>
          <a:bodyPr/>
          <a:lstStyle/>
          <a:p>
            <a:fld id="{6085F601-AF26-475B-B893-AAF57E30EB4E}" type="datetimeFigureOut">
              <a:rPr lang="en-US" smtClean="0"/>
              <a:t>2/6/2026</a:t>
            </a:fld>
            <a:endParaRPr lang="en-US"/>
          </a:p>
        </p:txBody>
      </p:sp>
      <p:sp>
        <p:nvSpPr>
          <p:cNvPr id="6" name="Footer Placeholder 5">
            <a:extLst>
              <a:ext uri="{FF2B5EF4-FFF2-40B4-BE49-F238E27FC236}">
                <a16:creationId xmlns:a16="http://schemas.microsoft.com/office/drawing/2014/main" id="{F235BE4F-3CEC-3476-541D-1D39A689C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61B843-5B4A-4133-2AF7-60261270D863}"/>
              </a:ext>
            </a:extLst>
          </p:cNvPr>
          <p:cNvSpPr>
            <a:spLocks noGrp="1"/>
          </p:cNvSpPr>
          <p:nvPr>
            <p:ph type="sldNum" sz="quarter" idx="12"/>
          </p:nvPr>
        </p:nvSpPr>
        <p:spPr/>
        <p:txBody>
          <a:bodyPr/>
          <a:lstStyle/>
          <a:p>
            <a:fld id="{2D12CD76-6115-4A90-9C0E-A2C653CA7986}" type="slidenum">
              <a:rPr lang="en-US" smtClean="0"/>
              <a:t>‹#›</a:t>
            </a:fld>
            <a:endParaRPr lang="en-US"/>
          </a:p>
        </p:txBody>
      </p:sp>
    </p:spTree>
    <p:extLst>
      <p:ext uri="{BB962C8B-B14F-4D97-AF65-F5344CB8AC3E}">
        <p14:creationId xmlns:p14="http://schemas.microsoft.com/office/powerpoint/2010/main" val="158469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9F639-DC53-3F9B-85D0-5EFE4D86DD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655A71-194D-EF36-66CC-47B6A7D40C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13C38B-3753-0C5D-5B2F-BEF87FA862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5C695-7B1C-C1AE-882C-16C382AD5D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E5B923-6428-C317-8FF3-CDAED50DE4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7F0879-75A8-C45C-BE40-16D6F3144195}"/>
              </a:ext>
            </a:extLst>
          </p:cNvPr>
          <p:cNvSpPr>
            <a:spLocks noGrp="1"/>
          </p:cNvSpPr>
          <p:nvPr>
            <p:ph type="dt" sz="half" idx="10"/>
          </p:nvPr>
        </p:nvSpPr>
        <p:spPr/>
        <p:txBody>
          <a:bodyPr/>
          <a:lstStyle/>
          <a:p>
            <a:fld id="{6085F601-AF26-475B-B893-AAF57E30EB4E}" type="datetimeFigureOut">
              <a:rPr lang="en-US" smtClean="0"/>
              <a:t>2/6/2026</a:t>
            </a:fld>
            <a:endParaRPr lang="en-US"/>
          </a:p>
        </p:txBody>
      </p:sp>
      <p:sp>
        <p:nvSpPr>
          <p:cNvPr id="8" name="Footer Placeholder 7">
            <a:extLst>
              <a:ext uri="{FF2B5EF4-FFF2-40B4-BE49-F238E27FC236}">
                <a16:creationId xmlns:a16="http://schemas.microsoft.com/office/drawing/2014/main" id="{1D44D13A-921A-AA36-EAB6-5F2A453F87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B55B3F-30EF-82FD-D800-64E7954A5762}"/>
              </a:ext>
            </a:extLst>
          </p:cNvPr>
          <p:cNvSpPr>
            <a:spLocks noGrp="1"/>
          </p:cNvSpPr>
          <p:nvPr>
            <p:ph type="sldNum" sz="quarter" idx="12"/>
          </p:nvPr>
        </p:nvSpPr>
        <p:spPr/>
        <p:txBody>
          <a:bodyPr/>
          <a:lstStyle/>
          <a:p>
            <a:fld id="{2D12CD76-6115-4A90-9C0E-A2C653CA7986}" type="slidenum">
              <a:rPr lang="en-US" smtClean="0"/>
              <a:t>‹#›</a:t>
            </a:fld>
            <a:endParaRPr lang="en-US"/>
          </a:p>
        </p:txBody>
      </p:sp>
    </p:spTree>
    <p:extLst>
      <p:ext uri="{BB962C8B-B14F-4D97-AF65-F5344CB8AC3E}">
        <p14:creationId xmlns:p14="http://schemas.microsoft.com/office/powerpoint/2010/main" val="323422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41BE2-DD08-8C49-F832-AB8B021DAB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84F586-D398-8E80-36A0-2E27BA444D4F}"/>
              </a:ext>
            </a:extLst>
          </p:cNvPr>
          <p:cNvSpPr>
            <a:spLocks noGrp="1"/>
          </p:cNvSpPr>
          <p:nvPr>
            <p:ph type="dt" sz="half" idx="10"/>
          </p:nvPr>
        </p:nvSpPr>
        <p:spPr/>
        <p:txBody>
          <a:bodyPr/>
          <a:lstStyle/>
          <a:p>
            <a:fld id="{6085F601-AF26-475B-B893-AAF57E30EB4E}" type="datetimeFigureOut">
              <a:rPr lang="en-US" smtClean="0"/>
              <a:t>2/6/2026</a:t>
            </a:fld>
            <a:endParaRPr lang="en-US"/>
          </a:p>
        </p:txBody>
      </p:sp>
      <p:sp>
        <p:nvSpPr>
          <p:cNvPr id="4" name="Footer Placeholder 3">
            <a:extLst>
              <a:ext uri="{FF2B5EF4-FFF2-40B4-BE49-F238E27FC236}">
                <a16:creationId xmlns:a16="http://schemas.microsoft.com/office/drawing/2014/main" id="{849FF8B2-7801-745F-0A16-39444D0ECF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5C0F28-6092-AB80-6EA0-0FE7CDCAF072}"/>
              </a:ext>
            </a:extLst>
          </p:cNvPr>
          <p:cNvSpPr>
            <a:spLocks noGrp="1"/>
          </p:cNvSpPr>
          <p:nvPr>
            <p:ph type="sldNum" sz="quarter" idx="12"/>
          </p:nvPr>
        </p:nvSpPr>
        <p:spPr/>
        <p:txBody>
          <a:bodyPr/>
          <a:lstStyle/>
          <a:p>
            <a:fld id="{2D12CD76-6115-4A90-9C0E-A2C653CA7986}" type="slidenum">
              <a:rPr lang="en-US" smtClean="0"/>
              <a:t>‹#›</a:t>
            </a:fld>
            <a:endParaRPr lang="en-US"/>
          </a:p>
        </p:txBody>
      </p:sp>
    </p:spTree>
    <p:extLst>
      <p:ext uri="{BB962C8B-B14F-4D97-AF65-F5344CB8AC3E}">
        <p14:creationId xmlns:p14="http://schemas.microsoft.com/office/powerpoint/2010/main" val="117937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3A105B-E826-2A44-CA29-D4D912857E86}"/>
              </a:ext>
            </a:extLst>
          </p:cNvPr>
          <p:cNvSpPr>
            <a:spLocks noGrp="1"/>
          </p:cNvSpPr>
          <p:nvPr>
            <p:ph type="dt" sz="half" idx="10"/>
          </p:nvPr>
        </p:nvSpPr>
        <p:spPr/>
        <p:txBody>
          <a:bodyPr/>
          <a:lstStyle/>
          <a:p>
            <a:fld id="{6085F601-AF26-475B-B893-AAF57E30EB4E}" type="datetimeFigureOut">
              <a:rPr lang="en-US" smtClean="0"/>
              <a:t>2/6/2026</a:t>
            </a:fld>
            <a:endParaRPr lang="en-US"/>
          </a:p>
        </p:txBody>
      </p:sp>
      <p:sp>
        <p:nvSpPr>
          <p:cNvPr id="3" name="Footer Placeholder 2">
            <a:extLst>
              <a:ext uri="{FF2B5EF4-FFF2-40B4-BE49-F238E27FC236}">
                <a16:creationId xmlns:a16="http://schemas.microsoft.com/office/drawing/2014/main" id="{C9051C41-6B05-E89F-BF26-C5D7CA848F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C99B3C-802D-15E4-AB62-C8AC6DCF65C7}"/>
              </a:ext>
            </a:extLst>
          </p:cNvPr>
          <p:cNvSpPr>
            <a:spLocks noGrp="1"/>
          </p:cNvSpPr>
          <p:nvPr>
            <p:ph type="sldNum" sz="quarter" idx="12"/>
          </p:nvPr>
        </p:nvSpPr>
        <p:spPr/>
        <p:txBody>
          <a:bodyPr/>
          <a:lstStyle/>
          <a:p>
            <a:fld id="{2D12CD76-6115-4A90-9C0E-A2C653CA7986}" type="slidenum">
              <a:rPr lang="en-US" smtClean="0"/>
              <a:t>‹#›</a:t>
            </a:fld>
            <a:endParaRPr lang="en-US"/>
          </a:p>
        </p:txBody>
      </p:sp>
    </p:spTree>
    <p:extLst>
      <p:ext uri="{BB962C8B-B14F-4D97-AF65-F5344CB8AC3E}">
        <p14:creationId xmlns:p14="http://schemas.microsoft.com/office/powerpoint/2010/main" val="4076531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6694-4441-B614-49BB-BDBBE4BF54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EFDFD-E211-0818-A7D2-B75F6843F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7D90CD-B4E3-26B1-843C-67510A77C3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F7EA88-70F1-6448-2268-B2D2361268B6}"/>
              </a:ext>
            </a:extLst>
          </p:cNvPr>
          <p:cNvSpPr>
            <a:spLocks noGrp="1"/>
          </p:cNvSpPr>
          <p:nvPr>
            <p:ph type="dt" sz="half" idx="10"/>
          </p:nvPr>
        </p:nvSpPr>
        <p:spPr/>
        <p:txBody>
          <a:bodyPr/>
          <a:lstStyle/>
          <a:p>
            <a:fld id="{6085F601-AF26-475B-B893-AAF57E30EB4E}" type="datetimeFigureOut">
              <a:rPr lang="en-US" smtClean="0"/>
              <a:t>2/6/2026</a:t>
            </a:fld>
            <a:endParaRPr lang="en-US"/>
          </a:p>
        </p:txBody>
      </p:sp>
      <p:sp>
        <p:nvSpPr>
          <p:cNvPr id="6" name="Footer Placeholder 5">
            <a:extLst>
              <a:ext uri="{FF2B5EF4-FFF2-40B4-BE49-F238E27FC236}">
                <a16:creationId xmlns:a16="http://schemas.microsoft.com/office/drawing/2014/main" id="{A9DDC374-4731-E9B4-2390-4151F0F50E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1133D6-4CA3-BEC5-1CC1-37F4416127B4}"/>
              </a:ext>
            </a:extLst>
          </p:cNvPr>
          <p:cNvSpPr>
            <a:spLocks noGrp="1"/>
          </p:cNvSpPr>
          <p:nvPr>
            <p:ph type="sldNum" sz="quarter" idx="12"/>
          </p:nvPr>
        </p:nvSpPr>
        <p:spPr/>
        <p:txBody>
          <a:bodyPr/>
          <a:lstStyle/>
          <a:p>
            <a:fld id="{2D12CD76-6115-4A90-9C0E-A2C653CA7986}" type="slidenum">
              <a:rPr lang="en-US" smtClean="0"/>
              <a:t>‹#›</a:t>
            </a:fld>
            <a:endParaRPr lang="en-US"/>
          </a:p>
        </p:txBody>
      </p:sp>
    </p:spTree>
    <p:extLst>
      <p:ext uri="{BB962C8B-B14F-4D97-AF65-F5344CB8AC3E}">
        <p14:creationId xmlns:p14="http://schemas.microsoft.com/office/powerpoint/2010/main" val="107811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8ABE-2D8E-921D-80B6-7E3C8B3D9E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DA5B27-B600-B843-1E5F-9AC809F560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2ADEF3-038B-C8E9-457A-BD64F50B9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9A6C1A-FD1F-78B3-453A-BD7E659B8260}"/>
              </a:ext>
            </a:extLst>
          </p:cNvPr>
          <p:cNvSpPr>
            <a:spLocks noGrp="1"/>
          </p:cNvSpPr>
          <p:nvPr>
            <p:ph type="dt" sz="half" idx="10"/>
          </p:nvPr>
        </p:nvSpPr>
        <p:spPr/>
        <p:txBody>
          <a:bodyPr/>
          <a:lstStyle/>
          <a:p>
            <a:fld id="{6085F601-AF26-475B-B893-AAF57E30EB4E}" type="datetimeFigureOut">
              <a:rPr lang="en-US" smtClean="0"/>
              <a:t>2/6/2026</a:t>
            </a:fld>
            <a:endParaRPr lang="en-US"/>
          </a:p>
        </p:txBody>
      </p:sp>
      <p:sp>
        <p:nvSpPr>
          <p:cNvPr id="6" name="Footer Placeholder 5">
            <a:extLst>
              <a:ext uri="{FF2B5EF4-FFF2-40B4-BE49-F238E27FC236}">
                <a16:creationId xmlns:a16="http://schemas.microsoft.com/office/drawing/2014/main" id="{739ED7AA-F664-F3F1-3A6E-F9A4F3BF65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39E7FC-A5EF-1701-32FF-2EB46B6BBE31}"/>
              </a:ext>
            </a:extLst>
          </p:cNvPr>
          <p:cNvSpPr>
            <a:spLocks noGrp="1"/>
          </p:cNvSpPr>
          <p:nvPr>
            <p:ph type="sldNum" sz="quarter" idx="12"/>
          </p:nvPr>
        </p:nvSpPr>
        <p:spPr/>
        <p:txBody>
          <a:bodyPr/>
          <a:lstStyle/>
          <a:p>
            <a:fld id="{2D12CD76-6115-4A90-9C0E-A2C653CA7986}" type="slidenum">
              <a:rPr lang="en-US" smtClean="0"/>
              <a:t>‹#›</a:t>
            </a:fld>
            <a:endParaRPr lang="en-US"/>
          </a:p>
        </p:txBody>
      </p:sp>
    </p:spTree>
    <p:extLst>
      <p:ext uri="{BB962C8B-B14F-4D97-AF65-F5344CB8AC3E}">
        <p14:creationId xmlns:p14="http://schemas.microsoft.com/office/powerpoint/2010/main" val="922855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8D9194-1C25-7A21-CC7A-4152BC3618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23BDEF-5C72-625E-DB83-BA54DB859C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664CA-02CC-2A50-2C2C-0D2974705D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085F601-AF26-475B-B893-AAF57E30EB4E}" type="datetimeFigureOut">
              <a:rPr lang="en-US" smtClean="0"/>
              <a:t>2/6/2026</a:t>
            </a:fld>
            <a:endParaRPr lang="en-US"/>
          </a:p>
        </p:txBody>
      </p:sp>
      <p:sp>
        <p:nvSpPr>
          <p:cNvPr id="5" name="Footer Placeholder 4">
            <a:extLst>
              <a:ext uri="{FF2B5EF4-FFF2-40B4-BE49-F238E27FC236}">
                <a16:creationId xmlns:a16="http://schemas.microsoft.com/office/drawing/2014/main" id="{8102501A-CE32-EF4D-512C-67F722AB9E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10E27CF-1998-ED85-6A05-3F00366F13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12CD76-6115-4A90-9C0E-A2C653CA7986}" type="slidenum">
              <a:rPr lang="en-US" smtClean="0"/>
              <a:t>‹#›</a:t>
            </a:fld>
            <a:endParaRPr lang="en-US"/>
          </a:p>
        </p:txBody>
      </p:sp>
    </p:spTree>
    <p:extLst>
      <p:ext uri="{BB962C8B-B14F-4D97-AF65-F5344CB8AC3E}">
        <p14:creationId xmlns:p14="http://schemas.microsoft.com/office/powerpoint/2010/main" val="309689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88BA-9F7C-943F-7575-5155DF5FCC3C}"/>
              </a:ext>
            </a:extLst>
          </p:cNvPr>
          <p:cNvSpPr>
            <a:spLocks noGrp="1"/>
          </p:cNvSpPr>
          <p:nvPr>
            <p:ph type="ctrTitle"/>
          </p:nvPr>
        </p:nvSpPr>
        <p:spPr>
          <a:xfrm>
            <a:off x="1524000" y="2235200"/>
            <a:ext cx="9144000" cy="2387600"/>
          </a:xfrm>
        </p:spPr>
        <p:txBody>
          <a:bodyPr>
            <a:normAutofit/>
          </a:bodyPr>
          <a:lstStyle/>
          <a:p>
            <a:r>
              <a:rPr lang="en-US" sz="7200" dirty="0"/>
              <a:t>Advanced SEND </a:t>
            </a:r>
            <a:br>
              <a:rPr lang="en-US" sz="7200" dirty="0"/>
            </a:br>
            <a:r>
              <a:rPr lang="en-US" sz="7200" dirty="0"/>
              <a:t>EMD Protocol</a:t>
            </a:r>
          </a:p>
        </p:txBody>
      </p:sp>
    </p:spTree>
    <p:extLst>
      <p:ext uri="{BB962C8B-B14F-4D97-AF65-F5344CB8AC3E}">
        <p14:creationId xmlns:p14="http://schemas.microsoft.com/office/powerpoint/2010/main" val="1150705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9E3CC-E6E7-EAEA-2BEE-7ADE7800D5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2DE33-6DC3-4356-6446-998F442CE33E}"/>
              </a:ext>
            </a:extLst>
          </p:cNvPr>
          <p:cNvSpPr>
            <a:spLocks noGrp="1"/>
          </p:cNvSpPr>
          <p:nvPr>
            <p:ph type="title"/>
          </p:nvPr>
        </p:nvSpPr>
        <p:spPr/>
        <p:txBody>
          <a:bodyPr/>
          <a:lstStyle/>
          <a:p>
            <a:pPr algn="ctr"/>
            <a:r>
              <a:rPr lang="en-US" b="1" dirty="0"/>
              <a:t>Post-Dispatch Instructions (PDIs) &amp; </a:t>
            </a:r>
            <a:br>
              <a:rPr lang="en-US" b="1" dirty="0"/>
            </a:br>
            <a:r>
              <a:rPr lang="en-US" b="1" dirty="0"/>
              <a:t>Pre-Arrival Instructions (PAIs)</a:t>
            </a:r>
          </a:p>
        </p:txBody>
      </p:sp>
      <p:sp>
        <p:nvSpPr>
          <p:cNvPr id="3" name="Content Placeholder 2">
            <a:extLst>
              <a:ext uri="{FF2B5EF4-FFF2-40B4-BE49-F238E27FC236}">
                <a16:creationId xmlns:a16="http://schemas.microsoft.com/office/drawing/2014/main" id="{6B2F7E0E-8329-045F-59C0-11B889F76164}"/>
              </a:ext>
            </a:extLst>
          </p:cNvPr>
          <p:cNvSpPr>
            <a:spLocks noGrp="1"/>
          </p:cNvSpPr>
          <p:nvPr>
            <p:ph idx="1"/>
          </p:nvPr>
        </p:nvSpPr>
        <p:spPr>
          <a:xfrm>
            <a:off x="838200" y="2154397"/>
            <a:ext cx="11059274" cy="4811481"/>
          </a:xfrm>
        </p:spPr>
        <p:txBody>
          <a:bodyPr>
            <a:normAutofit/>
          </a:bodyPr>
          <a:lstStyle/>
          <a:p>
            <a:r>
              <a:rPr lang="en-US" sz="3200" dirty="0"/>
              <a:t>Because field responders are trained in first aid and life-saving measures, the EMD should only provide instructions labeled as “(Officer requests)” if the field responder asks what to do. </a:t>
            </a:r>
          </a:p>
          <a:p>
            <a:pPr marL="0" indent="0">
              <a:buNone/>
            </a:pPr>
            <a:endParaRPr lang="en-US" sz="2400" dirty="0"/>
          </a:p>
          <a:p>
            <a:r>
              <a:rPr lang="en-US" sz="3200" dirty="0"/>
              <a:t>The EMD can provide PAIs for patient care if requested by the field responder on scene. Links to a variety of PAIs to assist the field responder are available on the right of the PDI/CEI tab and through the Target Tool. </a:t>
            </a:r>
            <a:endParaRPr lang="en-US" sz="2400" dirty="0"/>
          </a:p>
          <a:p>
            <a:pPr lvl="0"/>
            <a:endParaRPr lang="en-US" sz="2000" dirty="0"/>
          </a:p>
          <a:p>
            <a:pPr lvl="1"/>
            <a:endParaRPr lang="en-US" sz="2800" dirty="0"/>
          </a:p>
        </p:txBody>
      </p:sp>
    </p:spTree>
    <p:extLst>
      <p:ext uri="{BB962C8B-B14F-4D97-AF65-F5344CB8AC3E}">
        <p14:creationId xmlns:p14="http://schemas.microsoft.com/office/powerpoint/2010/main" val="2310865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96D7CA-E63B-4AA2-C17F-E2E2EAD81914}"/>
              </a:ext>
            </a:extLst>
          </p:cNvPr>
          <p:cNvPicPr>
            <a:picLocks noChangeAspect="1"/>
          </p:cNvPicPr>
          <p:nvPr/>
        </p:nvPicPr>
        <p:blipFill>
          <a:blip r:embed="rId2"/>
          <a:stretch>
            <a:fillRect/>
          </a:stretch>
        </p:blipFill>
        <p:spPr>
          <a:xfrm>
            <a:off x="256360" y="2809788"/>
            <a:ext cx="11679280" cy="1238423"/>
          </a:xfrm>
          <a:prstGeom prst="rect">
            <a:avLst/>
          </a:prstGeom>
        </p:spPr>
      </p:pic>
      <p:sp>
        <p:nvSpPr>
          <p:cNvPr id="5" name="TextBox 4">
            <a:extLst>
              <a:ext uri="{FF2B5EF4-FFF2-40B4-BE49-F238E27FC236}">
                <a16:creationId xmlns:a16="http://schemas.microsoft.com/office/drawing/2014/main" id="{BD50FF94-D7D2-3D3A-FA32-640276862103}"/>
              </a:ext>
            </a:extLst>
          </p:cNvPr>
          <p:cNvSpPr txBox="1"/>
          <p:nvPr/>
        </p:nvSpPr>
        <p:spPr>
          <a:xfrm>
            <a:off x="3048000" y="4657544"/>
            <a:ext cx="6747164" cy="369332"/>
          </a:xfrm>
          <a:prstGeom prst="rect">
            <a:avLst/>
          </a:prstGeom>
          <a:noFill/>
        </p:spPr>
        <p:txBody>
          <a:bodyPr wrap="square">
            <a:spAutoFit/>
          </a:bodyPr>
          <a:lstStyle/>
          <a:p>
            <a:r>
              <a:rPr lang="en-US" dirty="0"/>
              <a:t>https://www.prioritydispatch.net/en/advanced-send-training</a:t>
            </a:r>
          </a:p>
        </p:txBody>
      </p:sp>
    </p:spTree>
    <p:extLst>
      <p:ext uri="{BB962C8B-B14F-4D97-AF65-F5344CB8AC3E}">
        <p14:creationId xmlns:p14="http://schemas.microsoft.com/office/powerpoint/2010/main" val="216415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5E1C2A-0F45-545A-323E-616C37BAF9E4}"/>
              </a:ext>
            </a:extLst>
          </p:cNvPr>
          <p:cNvPicPr>
            <a:picLocks noChangeAspect="1"/>
          </p:cNvPicPr>
          <p:nvPr/>
        </p:nvPicPr>
        <p:blipFill>
          <a:blip r:embed="rId2"/>
          <a:srcRect b="32836"/>
          <a:stretch/>
        </p:blipFill>
        <p:spPr>
          <a:xfrm>
            <a:off x="225302" y="1137580"/>
            <a:ext cx="11741395" cy="4582840"/>
          </a:xfrm>
          <a:prstGeom prst="rect">
            <a:avLst/>
          </a:prstGeom>
        </p:spPr>
      </p:pic>
    </p:spTree>
    <p:extLst>
      <p:ext uri="{BB962C8B-B14F-4D97-AF65-F5344CB8AC3E}">
        <p14:creationId xmlns:p14="http://schemas.microsoft.com/office/powerpoint/2010/main" val="377098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2680ED-7A11-5FEF-5DC9-EABBA7FC9BCB}"/>
              </a:ext>
            </a:extLst>
          </p:cNvPr>
          <p:cNvPicPr>
            <a:picLocks noChangeAspect="1"/>
          </p:cNvPicPr>
          <p:nvPr/>
        </p:nvPicPr>
        <p:blipFill>
          <a:blip r:embed="rId2"/>
          <a:stretch>
            <a:fillRect/>
          </a:stretch>
        </p:blipFill>
        <p:spPr>
          <a:xfrm>
            <a:off x="609123" y="253427"/>
            <a:ext cx="9200282" cy="3659667"/>
          </a:xfrm>
          <a:prstGeom prst="rect">
            <a:avLst/>
          </a:prstGeom>
        </p:spPr>
      </p:pic>
      <p:sp>
        <p:nvSpPr>
          <p:cNvPr id="4" name="TextBox 3">
            <a:extLst>
              <a:ext uri="{FF2B5EF4-FFF2-40B4-BE49-F238E27FC236}">
                <a16:creationId xmlns:a16="http://schemas.microsoft.com/office/drawing/2014/main" id="{190BF7D4-4C50-5312-1F29-02DD81BE7300}"/>
              </a:ext>
            </a:extLst>
          </p:cNvPr>
          <p:cNvSpPr txBox="1"/>
          <p:nvPr/>
        </p:nvSpPr>
        <p:spPr>
          <a:xfrm>
            <a:off x="609123" y="4007223"/>
            <a:ext cx="6098240" cy="1754326"/>
          </a:xfrm>
          <a:prstGeom prst="rect">
            <a:avLst/>
          </a:prstGeom>
          <a:noFill/>
        </p:spPr>
        <p:txBody>
          <a:bodyPr wrap="square">
            <a:spAutoFit/>
          </a:bodyPr>
          <a:lstStyle/>
          <a:p>
            <a:pPr marL="0" marR="0"/>
            <a:r>
              <a:rPr lang="en-US" sz="1800" b="1" dirty="0">
                <a:effectLst/>
                <a:latin typeface="Times New Roman" panose="02020603050405020304" pitchFamily="18" charset="0"/>
                <a:ea typeface="Times New Roman" panose="02020603050405020304" pitchFamily="18" charset="0"/>
              </a:rPr>
              <a:t>3. Responding normally?</a:t>
            </a:r>
          </a:p>
          <a:p>
            <a:pPr marL="0" marR="0"/>
            <a:r>
              <a:rPr lang="en-US" sz="1800" b="1" dirty="0">
                <a:effectLst/>
                <a:latin typeface="Times New Roman" panose="02020603050405020304" pitchFamily="18" charset="0"/>
                <a:ea typeface="Times New Roman" panose="02020603050405020304" pitchFamily="18" charset="0"/>
              </a:rPr>
              <a:t> </a:t>
            </a:r>
          </a:p>
          <a:p>
            <a:pPr marL="0" marR="0"/>
            <a:r>
              <a:rPr lang="en-US" sz="1800" b="1" dirty="0">
                <a:effectLst/>
                <a:latin typeface="Times New Roman" panose="02020603050405020304" pitchFamily="18" charset="0"/>
                <a:ea typeface="Times New Roman" panose="02020603050405020304" pitchFamily="18" charset="0"/>
              </a:rPr>
              <a:t>4. Difficulty breathing?</a:t>
            </a:r>
          </a:p>
          <a:p>
            <a:pPr marL="0" marR="0"/>
            <a:r>
              <a:rPr lang="en-US" sz="1800" b="1" dirty="0">
                <a:effectLst/>
                <a:latin typeface="Times New Roman" panose="02020603050405020304" pitchFamily="18" charset="0"/>
                <a:ea typeface="Times New Roman" panose="02020603050405020304" pitchFamily="18" charset="0"/>
              </a:rPr>
              <a:t> </a:t>
            </a:r>
          </a:p>
          <a:p>
            <a:pPr marL="0" marR="0"/>
            <a:r>
              <a:rPr lang="en-US" sz="1800" b="1" dirty="0">
                <a:effectLst/>
                <a:latin typeface="Times New Roman" panose="02020603050405020304" pitchFamily="18" charset="0"/>
                <a:ea typeface="Times New Roman" panose="02020603050405020304" pitchFamily="18" charset="0"/>
              </a:rPr>
              <a:t>5. Serious bleeding?</a:t>
            </a:r>
          </a:p>
          <a:p>
            <a:pPr marL="0" marR="0"/>
            <a:r>
              <a:rPr lang="en-US" sz="1800" dirty="0">
                <a:effectLst/>
                <a:latin typeface="Times New Roman" panose="02020603050405020304" pitchFamily="18" charset="0"/>
                <a:ea typeface="Times New Roman" panose="02020603050405020304" pitchFamily="18" charset="0"/>
              </a:rPr>
              <a:t> </a:t>
            </a:r>
          </a:p>
        </p:txBody>
      </p:sp>
      <p:pic>
        <p:nvPicPr>
          <p:cNvPr id="5" name="Picture 4">
            <a:extLst>
              <a:ext uri="{FF2B5EF4-FFF2-40B4-BE49-F238E27FC236}">
                <a16:creationId xmlns:a16="http://schemas.microsoft.com/office/drawing/2014/main" id="{427FF584-F7E3-0DA2-C284-0DB7551049F8}"/>
              </a:ext>
            </a:extLst>
          </p:cNvPr>
          <p:cNvPicPr>
            <a:picLocks noChangeAspect="1"/>
          </p:cNvPicPr>
          <p:nvPr/>
        </p:nvPicPr>
        <p:blipFill>
          <a:blip r:embed="rId3"/>
          <a:stretch>
            <a:fillRect/>
          </a:stretch>
        </p:blipFill>
        <p:spPr>
          <a:xfrm>
            <a:off x="609123" y="5614985"/>
            <a:ext cx="9542455" cy="989588"/>
          </a:xfrm>
          <a:prstGeom prst="rect">
            <a:avLst/>
          </a:prstGeom>
        </p:spPr>
      </p:pic>
    </p:spTree>
    <p:extLst>
      <p:ext uri="{BB962C8B-B14F-4D97-AF65-F5344CB8AC3E}">
        <p14:creationId xmlns:p14="http://schemas.microsoft.com/office/powerpoint/2010/main" val="3066792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678DF-AE55-3A0F-3613-4383833D837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07D017F-39B6-8099-37B2-91E8987E56CE}"/>
              </a:ext>
            </a:extLst>
          </p:cNvPr>
          <p:cNvSpPr>
            <a:spLocks noGrp="1"/>
          </p:cNvSpPr>
          <p:nvPr>
            <p:ph type="subTitle" idx="1"/>
          </p:nvPr>
        </p:nvSpPr>
        <p:spPr>
          <a:xfrm>
            <a:off x="623047" y="405042"/>
            <a:ext cx="10945905" cy="5204011"/>
          </a:xfrm>
        </p:spPr>
        <p:txBody>
          <a:bodyPr>
            <a:normAutofit/>
          </a:bodyPr>
          <a:lstStyle/>
          <a:p>
            <a:pPr algn="l"/>
            <a:endParaRPr lang="en-US" sz="2800" dirty="0"/>
          </a:p>
          <a:p>
            <a:pPr marL="342900" indent="-342900" algn="l">
              <a:buFont typeface="Arial" panose="020B0604020202020204" pitchFamily="34" charset="0"/>
              <a:buChar char="•"/>
            </a:pPr>
            <a:r>
              <a:rPr lang="en-US" sz="2800" dirty="0"/>
              <a:t>Dispatchers can provide Pre-Arrival Instructions (PAIs) for patient care if requested by the officer on scene. </a:t>
            </a:r>
          </a:p>
        </p:txBody>
      </p:sp>
      <p:pic>
        <p:nvPicPr>
          <p:cNvPr id="2" name="Picture 1">
            <a:extLst>
              <a:ext uri="{FF2B5EF4-FFF2-40B4-BE49-F238E27FC236}">
                <a16:creationId xmlns:a16="http://schemas.microsoft.com/office/drawing/2014/main" id="{526142F1-3C4B-8D7F-9DB9-35AE7E8040C7}"/>
              </a:ext>
            </a:extLst>
          </p:cNvPr>
          <p:cNvPicPr>
            <a:picLocks noChangeAspect="1"/>
          </p:cNvPicPr>
          <p:nvPr/>
        </p:nvPicPr>
        <p:blipFill>
          <a:blip r:embed="rId2"/>
          <a:stretch>
            <a:fillRect/>
          </a:stretch>
        </p:blipFill>
        <p:spPr>
          <a:xfrm>
            <a:off x="2057196" y="1860115"/>
            <a:ext cx="8077608" cy="4782991"/>
          </a:xfrm>
          <a:prstGeom prst="rect">
            <a:avLst/>
          </a:prstGeom>
        </p:spPr>
      </p:pic>
    </p:spTree>
    <p:extLst>
      <p:ext uri="{BB962C8B-B14F-4D97-AF65-F5344CB8AC3E}">
        <p14:creationId xmlns:p14="http://schemas.microsoft.com/office/powerpoint/2010/main" val="911951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25916-9E52-E61A-9C71-8532C528F1A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4797605-6A38-5DFD-3B17-4B51C4405A24}"/>
              </a:ext>
            </a:extLst>
          </p:cNvPr>
          <p:cNvSpPr>
            <a:spLocks noGrp="1"/>
          </p:cNvSpPr>
          <p:nvPr>
            <p:ph type="subTitle" idx="1"/>
          </p:nvPr>
        </p:nvSpPr>
        <p:spPr>
          <a:xfrm>
            <a:off x="623047" y="1936377"/>
            <a:ext cx="10945905" cy="3294529"/>
          </a:xfrm>
        </p:spPr>
        <p:txBody>
          <a:bodyPr>
            <a:normAutofit/>
          </a:bodyPr>
          <a:lstStyle/>
          <a:p>
            <a:r>
              <a:rPr lang="en-US" sz="3200" dirty="0"/>
              <a:t>In general, if a requesting field responder is using the Advanced SEND card, Protocol 38 is the appropriate protocol to use, with the exception of incidents where is the patient is choking and MAJOR INCIDENTs or HIGH MECHANISM traffic situations. </a:t>
            </a:r>
          </a:p>
        </p:txBody>
      </p:sp>
    </p:spTree>
    <p:extLst>
      <p:ext uri="{BB962C8B-B14F-4D97-AF65-F5344CB8AC3E}">
        <p14:creationId xmlns:p14="http://schemas.microsoft.com/office/powerpoint/2010/main" val="2868088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AI-generated content may be incorrect.">
            <a:extLst>
              <a:ext uri="{FF2B5EF4-FFF2-40B4-BE49-F238E27FC236}">
                <a16:creationId xmlns:a16="http://schemas.microsoft.com/office/drawing/2014/main" id="{483421F7-AAD3-1623-3C60-A0F2FBD82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771" y="1500796"/>
            <a:ext cx="8392886" cy="3856407"/>
          </a:xfrm>
          <a:prstGeom prst="rect">
            <a:avLst/>
          </a:prstGeom>
        </p:spPr>
      </p:pic>
    </p:spTree>
    <p:extLst>
      <p:ext uri="{BB962C8B-B14F-4D97-AF65-F5344CB8AC3E}">
        <p14:creationId xmlns:p14="http://schemas.microsoft.com/office/powerpoint/2010/main" val="43431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8D8CB-9F3E-341F-278D-5C382B117D6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84E6F14-2816-8699-7398-2067AC049AEE}"/>
              </a:ext>
            </a:extLst>
          </p:cNvPr>
          <p:cNvSpPr>
            <a:spLocks noGrp="1"/>
          </p:cNvSpPr>
          <p:nvPr>
            <p:ph type="subTitle" idx="1"/>
          </p:nvPr>
        </p:nvSpPr>
        <p:spPr>
          <a:xfrm>
            <a:off x="623047" y="2245660"/>
            <a:ext cx="10945905" cy="3294529"/>
          </a:xfrm>
        </p:spPr>
        <p:txBody>
          <a:bodyPr>
            <a:normAutofit/>
          </a:bodyPr>
          <a:lstStyle/>
          <a:p>
            <a:r>
              <a:rPr lang="en-US" sz="6000" dirty="0"/>
              <a:t>SEND </a:t>
            </a:r>
          </a:p>
          <a:p>
            <a:r>
              <a:rPr lang="en-US" sz="4000" dirty="0"/>
              <a:t>Secondary Emergency Notification of Dispatch</a:t>
            </a:r>
          </a:p>
        </p:txBody>
      </p:sp>
    </p:spTree>
    <p:extLst>
      <p:ext uri="{BB962C8B-B14F-4D97-AF65-F5344CB8AC3E}">
        <p14:creationId xmlns:p14="http://schemas.microsoft.com/office/powerpoint/2010/main" val="2192196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023FD-296B-9CEF-351B-082DDFE8D6CE}"/>
              </a:ext>
            </a:extLst>
          </p:cNvPr>
          <p:cNvSpPr>
            <a:spLocks noGrp="1"/>
          </p:cNvSpPr>
          <p:nvPr>
            <p:ph type="ctrTitle"/>
          </p:nvPr>
        </p:nvSpPr>
        <p:spPr>
          <a:xfrm>
            <a:off x="1523999" y="799633"/>
            <a:ext cx="9144000" cy="1655762"/>
          </a:xfrm>
        </p:spPr>
        <p:txBody>
          <a:bodyPr>
            <a:normAutofit fontScale="90000"/>
          </a:bodyPr>
          <a:lstStyle/>
          <a:p>
            <a:r>
              <a:rPr lang="en-US" dirty="0"/>
              <a:t>Requirements to use </a:t>
            </a:r>
            <a:br>
              <a:rPr lang="en-US" dirty="0"/>
            </a:br>
            <a:r>
              <a:rPr lang="en-US" dirty="0"/>
              <a:t>Protocol 38</a:t>
            </a:r>
          </a:p>
        </p:txBody>
      </p:sp>
      <p:sp>
        <p:nvSpPr>
          <p:cNvPr id="3" name="Subtitle 2">
            <a:extLst>
              <a:ext uri="{FF2B5EF4-FFF2-40B4-BE49-F238E27FC236}">
                <a16:creationId xmlns:a16="http://schemas.microsoft.com/office/drawing/2014/main" id="{279ECA33-E2D0-E241-51F0-9225A9E2FCB9}"/>
              </a:ext>
            </a:extLst>
          </p:cNvPr>
          <p:cNvSpPr>
            <a:spLocks noGrp="1"/>
          </p:cNvSpPr>
          <p:nvPr>
            <p:ph type="subTitle" idx="1"/>
          </p:nvPr>
        </p:nvSpPr>
        <p:spPr>
          <a:xfrm>
            <a:off x="623047" y="3160059"/>
            <a:ext cx="10945905" cy="3294529"/>
          </a:xfrm>
        </p:spPr>
        <p:txBody>
          <a:bodyPr>
            <a:normAutofit/>
          </a:bodyPr>
          <a:lstStyle/>
          <a:p>
            <a:pPr marL="342900" indent="-342900" algn="l">
              <a:buFont typeface="Arial" panose="020B0604020202020204" pitchFamily="34" charset="0"/>
              <a:buChar char="•"/>
            </a:pPr>
            <a:r>
              <a:rPr lang="en-US" sz="2800" dirty="0"/>
              <a:t>Requires a level of trust- the agency / Medical Control agree that a field responder on scene can reliably recognize serious and minor injuries, priority symptoms, and the necessity of a lights-and-siren response. </a:t>
            </a:r>
          </a:p>
          <a:p>
            <a:pPr algn="l"/>
            <a:endParaRPr lang="en-US" sz="2800" dirty="0"/>
          </a:p>
          <a:p>
            <a:pPr marL="342900" indent="-342900" algn="l">
              <a:buFont typeface="Arial" panose="020B0604020202020204" pitchFamily="34" charset="0"/>
              <a:buChar char="•"/>
            </a:pPr>
            <a:r>
              <a:rPr lang="en-US" sz="2800" dirty="0"/>
              <a:t>All EMDs &amp; field responders must complete training before using Protocol 38</a:t>
            </a:r>
          </a:p>
        </p:txBody>
      </p:sp>
    </p:spTree>
    <p:extLst>
      <p:ext uri="{BB962C8B-B14F-4D97-AF65-F5344CB8AC3E}">
        <p14:creationId xmlns:p14="http://schemas.microsoft.com/office/powerpoint/2010/main" val="319493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2B015-2E92-9E04-2405-2764C882348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0214FD2-B98D-C4A5-8ED8-E2CA6B221FA6}"/>
              </a:ext>
            </a:extLst>
          </p:cNvPr>
          <p:cNvSpPr>
            <a:spLocks noGrp="1"/>
          </p:cNvSpPr>
          <p:nvPr>
            <p:ph type="subTitle" idx="1"/>
          </p:nvPr>
        </p:nvSpPr>
        <p:spPr>
          <a:xfrm>
            <a:off x="623047" y="1862418"/>
            <a:ext cx="10945905" cy="4574958"/>
          </a:xfrm>
        </p:spPr>
        <p:txBody>
          <a:bodyPr>
            <a:normAutofit/>
          </a:bodyPr>
          <a:lstStyle/>
          <a:p>
            <a:pPr marL="342900" indent="-342900">
              <a:buFont typeface="Arial" panose="020B0604020202020204" pitchFamily="34" charset="0"/>
              <a:buChar char="•"/>
            </a:pPr>
            <a:r>
              <a:rPr lang="en-US" sz="2800" dirty="0"/>
              <a:t>Medical Dispatch should always try to obtain complete information.</a:t>
            </a:r>
          </a:p>
          <a:p>
            <a:r>
              <a:rPr lang="en-US" sz="2800" dirty="0"/>
              <a:t> </a:t>
            </a:r>
            <a:r>
              <a:rPr lang="en-US" sz="2800" b="1" dirty="0"/>
              <a:t>Even if field responder personnel initially request “paramedics,” response should be driven by specific priority problems. </a:t>
            </a:r>
          </a:p>
          <a:p>
            <a:endParaRPr lang="en-US" sz="2800" b="1" dirty="0"/>
          </a:p>
          <a:p>
            <a:pPr marL="342900" indent="-342900" algn="l">
              <a:buFont typeface="Arial" panose="020B0604020202020204" pitchFamily="34" charset="0"/>
              <a:buChar char="•"/>
            </a:pPr>
            <a:r>
              <a:rPr lang="en-US" sz="2800" dirty="0"/>
              <a:t>Priority Symptoms: </a:t>
            </a:r>
          </a:p>
          <a:p>
            <a:pPr marL="800100" lvl="1" indent="-342900" algn="l">
              <a:buFont typeface="Arial" panose="020B0604020202020204" pitchFamily="34" charset="0"/>
              <a:buChar char="•"/>
            </a:pPr>
            <a:r>
              <a:rPr lang="en-US" sz="2400" dirty="0"/>
              <a:t>Abnormal Breathing</a:t>
            </a:r>
          </a:p>
          <a:p>
            <a:pPr marL="800100" lvl="1" indent="-342900" algn="l">
              <a:buFont typeface="Arial" panose="020B0604020202020204" pitchFamily="34" charset="0"/>
              <a:buChar char="•"/>
            </a:pPr>
            <a:r>
              <a:rPr lang="en-US" sz="2400" dirty="0"/>
              <a:t>Decreased Level of Conscious</a:t>
            </a:r>
          </a:p>
          <a:p>
            <a:pPr marL="800100" lvl="1" indent="-342900" algn="l">
              <a:buFont typeface="Arial" panose="020B0604020202020204" pitchFamily="34" charset="0"/>
              <a:buChar char="•"/>
            </a:pPr>
            <a:r>
              <a:rPr lang="en-US" sz="2400" dirty="0"/>
              <a:t>Chest Pain</a:t>
            </a:r>
          </a:p>
          <a:p>
            <a:pPr marL="800100" lvl="1" indent="-342900" algn="l">
              <a:buFont typeface="Arial" panose="020B0604020202020204" pitchFamily="34" charset="0"/>
              <a:buChar char="•"/>
            </a:pPr>
            <a:r>
              <a:rPr lang="en-US" sz="2400" dirty="0"/>
              <a:t>Serious Hemorrhage</a:t>
            </a:r>
          </a:p>
          <a:p>
            <a:pPr algn="l"/>
            <a:endParaRPr lang="en-US" sz="2800" dirty="0"/>
          </a:p>
        </p:txBody>
      </p:sp>
    </p:spTree>
    <p:extLst>
      <p:ext uri="{BB962C8B-B14F-4D97-AF65-F5344CB8AC3E}">
        <p14:creationId xmlns:p14="http://schemas.microsoft.com/office/powerpoint/2010/main" val="28131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84D423-EC58-9985-28FD-6024D28CB781}"/>
              </a:ext>
            </a:extLst>
          </p:cNvPr>
          <p:cNvSpPr txBox="1"/>
          <p:nvPr/>
        </p:nvSpPr>
        <p:spPr>
          <a:xfrm>
            <a:off x="346369" y="174424"/>
            <a:ext cx="11499261" cy="6832640"/>
          </a:xfrm>
          <a:prstGeom prst="rect">
            <a:avLst/>
          </a:prstGeom>
          <a:noFill/>
        </p:spPr>
        <p:txBody>
          <a:bodyPr wrap="square" rtlCol="0">
            <a:spAutoFit/>
          </a:bodyPr>
          <a:lstStyle/>
          <a:p>
            <a:r>
              <a:rPr lang="en-US" sz="2800" b="1" dirty="0"/>
              <a:t>Field Responder Request for Medical Response</a:t>
            </a:r>
            <a:endParaRPr lang="en-US" sz="2800" dirty="0"/>
          </a:p>
          <a:p>
            <a:pPr lvl="0"/>
            <a:r>
              <a:rPr lang="en-US" sz="2800" dirty="0"/>
              <a:t>Even if a field responder initially requests an ambulance or paramedics, response should be driven by specific priority problems/incident types. The EMD should always try to obtain complete information. </a:t>
            </a:r>
          </a:p>
          <a:p>
            <a:r>
              <a:rPr lang="en-US" sz="2800" dirty="0"/>
              <a:t> </a:t>
            </a:r>
          </a:p>
          <a:p>
            <a:pPr lvl="0"/>
            <a:r>
              <a:rPr lang="en-US" sz="2800" dirty="0"/>
              <a:t>The EMD will utilize MPDS Protocol 38: Advanced SEND (Medical Miranda) to gather information from the field responder to reach a determinant code, and thus a medical response priority level, to facilitate appropriate dispatch of EMS and </a:t>
            </a:r>
            <a:r>
              <a:rPr lang="en-US" sz="2800" dirty="0" err="1"/>
              <a:t>MFRs.</a:t>
            </a:r>
            <a:r>
              <a:rPr lang="en-US" sz="2800" dirty="0"/>
              <a:t> </a:t>
            </a:r>
          </a:p>
          <a:p>
            <a:pPr lvl="1"/>
            <a:r>
              <a:rPr lang="en-US" sz="2800" dirty="0"/>
              <a:t>Exceptions:</a:t>
            </a:r>
          </a:p>
          <a:p>
            <a:pPr marL="1428750" lvl="2" indent="-514350">
              <a:buFont typeface="+mj-lt"/>
              <a:buAutoNum type="romanLcPeriod"/>
            </a:pPr>
            <a:r>
              <a:rPr lang="en-US" sz="2800" dirty="0"/>
              <a:t>If choking is the Chief Complaint from the officer, go directly to Protocol 11: Choking to complete the interrogation.</a:t>
            </a:r>
          </a:p>
          <a:p>
            <a:pPr marL="1428750" lvl="2" indent="-514350">
              <a:buFont typeface="+mj-lt"/>
              <a:buAutoNum type="romanLcPeriod"/>
            </a:pPr>
            <a:r>
              <a:rPr lang="en-US" sz="2800" dirty="0"/>
              <a:t>If the officer reports a MAJOR INCIDENT or HIGH MECHANISM traffic situation, go directly to Protocol 29: Traffic Collision/Transportation Incident to complete the interrogation.</a:t>
            </a:r>
          </a:p>
          <a:p>
            <a:endParaRPr lang="en-US" dirty="0"/>
          </a:p>
        </p:txBody>
      </p:sp>
    </p:spTree>
    <p:extLst>
      <p:ext uri="{BB962C8B-B14F-4D97-AF65-F5344CB8AC3E}">
        <p14:creationId xmlns:p14="http://schemas.microsoft.com/office/powerpoint/2010/main" val="2984240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9021B-37B2-EEE1-9A03-A721C9A7BE09}"/>
              </a:ext>
            </a:extLst>
          </p:cNvPr>
          <p:cNvSpPr>
            <a:spLocks noGrp="1"/>
          </p:cNvSpPr>
          <p:nvPr>
            <p:ph type="title"/>
          </p:nvPr>
        </p:nvSpPr>
        <p:spPr/>
        <p:txBody>
          <a:bodyPr/>
          <a:lstStyle/>
          <a:p>
            <a:r>
              <a:rPr lang="en-US" b="1" dirty="0"/>
              <a:t>Information to be obtained:</a:t>
            </a:r>
          </a:p>
        </p:txBody>
      </p:sp>
      <p:sp>
        <p:nvSpPr>
          <p:cNvPr id="3" name="Content Placeholder 2">
            <a:extLst>
              <a:ext uri="{FF2B5EF4-FFF2-40B4-BE49-F238E27FC236}">
                <a16:creationId xmlns:a16="http://schemas.microsoft.com/office/drawing/2014/main" id="{7239B763-1444-6774-37B1-4466AE89CAD8}"/>
              </a:ext>
            </a:extLst>
          </p:cNvPr>
          <p:cNvSpPr>
            <a:spLocks noGrp="1"/>
          </p:cNvSpPr>
          <p:nvPr>
            <p:ph idx="1"/>
          </p:nvPr>
        </p:nvSpPr>
        <p:spPr>
          <a:xfrm>
            <a:off x="838200" y="1825624"/>
            <a:ext cx="10515600" cy="4811481"/>
          </a:xfrm>
        </p:spPr>
        <p:txBody>
          <a:bodyPr>
            <a:normAutofit/>
          </a:bodyPr>
          <a:lstStyle/>
          <a:p>
            <a:pPr marL="0" indent="0">
              <a:buNone/>
            </a:pPr>
            <a:r>
              <a:rPr lang="en-US" sz="3200" dirty="0"/>
              <a:t>The problem category:</a:t>
            </a:r>
          </a:p>
          <a:p>
            <a:pPr lvl="1"/>
            <a:r>
              <a:rPr lang="en-US" sz="2800" dirty="0"/>
              <a:t>Injuries (TRAUMA)</a:t>
            </a:r>
          </a:p>
          <a:p>
            <a:pPr lvl="1"/>
            <a:r>
              <a:rPr lang="en-US" sz="2800" dirty="0"/>
              <a:t>Bleeding (TRAUMA)</a:t>
            </a:r>
          </a:p>
          <a:p>
            <a:pPr lvl="1"/>
            <a:r>
              <a:rPr lang="en-US" sz="2800" dirty="0"/>
              <a:t>MEDICAL</a:t>
            </a:r>
          </a:p>
          <a:p>
            <a:pPr lvl="1"/>
            <a:r>
              <a:rPr lang="en-US" sz="2800" dirty="0"/>
              <a:t>Bleeding (non-traumatic)</a:t>
            </a:r>
          </a:p>
          <a:p>
            <a:pPr lvl="1"/>
            <a:r>
              <a:rPr lang="en-US" sz="2800" dirty="0"/>
              <a:t>Traffic/Transportation Incident</a:t>
            </a:r>
          </a:p>
          <a:p>
            <a:pPr lvl="1"/>
            <a:r>
              <a:rPr lang="en-US" sz="2800" dirty="0"/>
              <a:t>SEVERE AGITATION/ACUTE BEHAVIORAL EVENT</a:t>
            </a:r>
          </a:p>
          <a:p>
            <a:pPr lvl="1"/>
            <a:r>
              <a:rPr lang="en-US" sz="2800" dirty="0"/>
              <a:t>Tasered</a:t>
            </a:r>
          </a:p>
          <a:p>
            <a:pPr lvl="1"/>
            <a:r>
              <a:rPr lang="en-US" sz="2800" dirty="0"/>
              <a:t>Aerosol/Mace exposure</a:t>
            </a:r>
          </a:p>
          <a:p>
            <a:pPr lvl="1"/>
            <a:r>
              <a:rPr lang="en-US" sz="2800" dirty="0"/>
              <a:t>Unknown (TRAUMA or MEDICAL)</a:t>
            </a:r>
          </a:p>
          <a:p>
            <a:pPr lvl="1"/>
            <a:endParaRPr lang="en-US" sz="2800" dirty="0"/>
          </a:p>
        </p:txBody>
      </p:sp>
    </p:spTree>
    <p:extLst>
      <p:ext uri="{BB962C8B-B14F-4D97-AF65-F5344CB8AC3E}">
        <p14:creationId xmlns:p14="http://schemas.microsoft.com/office/powerpoint/2010/main" val="238106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F2D56-6BF7-5770-A0FD-DE77FB7C81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3C447-481C-0F16-2452-DB1B896BAB62}"/>
              </a:ext>
            </a:extLst>
          </p:cNvPr>
          <p:cNvSpPr>
            <a:spLocks noGrp="1"/>
          </p:cNvSpPr>
          <p:nvPr>
            <p:ph type="title"/>
          </p:nvPr>
        </p:nvSpPr>
        <p:spPr/>
        <p:txBody>
          <a:bodyPr/>
          <a:lstStyle/>
          <a:p>
            <a:r>
              <a:rPr lang="en-US" b="1" dirty="0"/>
              <a:t>Information to be obtained:</a:t>
            </a:r>
          </a:p>
        </p:txBody>
      </p:sp>
      <p:sp>
        <p:nvSpPr>
          <p:cNvPr id="3" name="Content Placeholder 2">
            <a:extLst>
              <a:ext uri="{FF2B5EF4-FFF2-40B4-BE49-F238E27FC236}">
                <a16:creationId xmlns:a16="http://schemas.microsoft.com/office/drawing/2014/main" id="{1113235B-3824-D670-F7E2-FBD9F1B1EC0C}"/>
              </a:ext>
            </a:extLst>
          </p:cNvPr>
          <p:cNvSpPr>
            <a:spLocks noGrp="1"/>
          </p:cNvSpPr>
          <p:nvPr>
            <p:ph idx="1"/>
          </p:nvPr>
        </p:nvSpPr>
        <p:spPr>
          <a:xfrm>
            <a:off x="838200" y="1825624"/>
            <a:ext cx="11059274" cy="4811481"/>
          </a:xfrm>
        </p:spPr>
        <p:txBody>
          <a:bodyPr>
            <a:normAutofit/>
          </a:bodyPr>
          <a:lstStyle/>
          <a:p>
            <a:pPr lvl="0"/>
            <a:r>
              <a:rPr lang="en-US" sz="3200" dirty="0"/>
              <a:t>The type of injuries/incident </a:t>
            </a:r>
            <a:r>
              <a:rPr lang="en-US" sz="3200" i="1" dirty="0"/>
              <a:t>(if the problem category is Injuries (TRAUMA), MEDICAL, or Traffic/Transportation Incident)</a:t>
            </a:r>
          </a:p>
          <a:p>
            <a:pPr marL="0" lvl="0" indent="0">
              <a:buNone/>
            </a:pPr>
            <a:endParaRPr lang="en-US" sz="3200" dirty="0"/>
          </a:p>
          <a:p>
            <a:pPr lvl="0"/>
            <a:r>
              <a:rPr lang="en-US" sz="3200" dirty="0"/>
              <a:t>If the patient is responding normally (completely alert)</a:t>
            </a:r>
          </a:p>
          <a:p>
            <a:pPr marL="0" lvl="0" indent="0">
              <a:buNone/>
            </a:pPr>
            <a:endParaRPr lang="en-US" sz="3200" dirty="0"/>
          </a:p>
          <a:p>
            <a:pPr lvl="0"/>
            <a:r>
              <a:rPr lang="en-US" sz="3200" dirty="0"/>
              <a:t>If the patient is in protective custody now </a:t>
            </a:r>
            <a:r>
              <a:rPr lang="en-US" sz="3200" i="1" dirty="0"/>
              <a:t>(if the problem category is SEVERE AGITATION/ACUTE BEHAVIORAL EVENT, Tasered, or Aerosol/Mace exposure)</a:t>
            </a:r>
            <a:endParaRPr lang="en-US" sz="2000" dirty="0"/>
          </a:p>
          <a:p>
            <a:pPr lvl="1"/>
            <a:endParaRPr lang="en-US" sz="2800" dirty="0"/>
          </a:p>
        </p:txBody>
      </p:sp>
    </p:spTree>
    <p:extLst>
      <p:ext uri="{BB962C8B-B14F-4D97-AF65-F5344CB8AC3E}">
        <p14:creationId xmlns:p14="http://schemas.microsoft.com/office/powerpoint/2010/main" val="4293385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59746-8FC9-6825-6787-6F8C6E3D5A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F30A2-3AC8-B77B-5920-F7A3FA30130E}"/>
              </a:ext>
            </a:extLst>
          </p:cNvPr>
          <p:cNvSpPr>
            <a:spLocks noGrp="1"/>
          </p:cNvSpPr>
          <p:nvPr>
            <p:ph type="title"/>
          </p:nvPr>
        </p:nvSpPr>
        <p:spPr/>
        <p:txBody>
          <a:bodyPr/>
          <a:lstStyle/>
          <a:p>
            <a:r>
              <a:rPr lang="en-US" b="1" dirty="0"/>
              <a:t>Information to be obtained:</a:t>
            </a:r>
          </a:p>
        </p:txBody>
      </p:sp>
      <p:sp>
        <p:nvSpPr>
          <p:cNvPr id="3" name="Content Placeholder 2">
            <a:extLst>
              <a:ext uri="{FF2B5EF4-FFF2-40B4-BE49-F238E27FC236}">
                <a16:creationId xmlns:a16="http://schemas.microsoft.com/office/drawing/2014/main" id="{D4C0F043-87EF-7A78-643A-B117DC13EC97}"/>
              </a:ext>
            </a:extLst>
          </p:cNvPr>
          <p:cNvSpPr>
            <a:spLocks noGrp="1"/>
          </p:cNvSpPr>
          <p:nvPr>
            <p:ph idx="1"/>
          </p:nvPr>
        </p:nvSpPr>
        <p:spPr>
          <a:xfrm>
            <a:off x="838200" y="1825624"/>
            <a:ext cx="11059274" cy="4811481"/>
          </a:xfrm>
        </p:spPr>
        <p:txBody>
          <a:bodyPr>
            <a:normAutofit/>
          </a:bodyPr>
          <a:lstStyle/>
          <a:p>
            <a:pPr lvl="0"/>
            <a:r>
              <a:rPr lang="en-US" sz="3200" dirty="0"/>
              <a:t>If the patient is having difficulty breathing</a:t>
            </a:r>
          </a:p>
          <a:p>
            <a:pPr lvl="0"/>
            <a:endParaRPr lang="en-US" sz="2000" dirty="0"/>
          </a:p>
          <a:p>
            <a:pPr lvl="0"/>
            <a:r>
              <a:rPr lang="en-US" sz="3200" dirty="0"/>
              <a:t>If there is any SERIOUS bleeding</a:t>
            </a:r>
          </a:p>
          <a:p>
            <a:pPr lvl="0"/>
            <a:endParaRPr lang="en-US" sz="3200" dirty="0"/>
          </a:p>
          <a:p>
            <a:r>
              <a:rPr lang="en-US" sz="3200" dirty="0"/>
              <a:t>Recording if the field responder requested a specific response mode and which one (HOT (lights-and-siren) or COLD (routine))</a:t>
            </a:r>
          </a:p>
          <a:p>
            <a:pPr lvl="0"/>
            <a:endParaRPr lang="en-US" sz="2000" dirty="0"/>
          </a:p>
          <a:p>
            <a:pPr lvl="1"/>
            <a:endParaRPr lang="en-US" sz="2800" dirty="0"/>
          </a:p>
        </p:txBody>
      </p:sp>
    </p:spTree>
    <p:extLst>
      <p:ext uri="{BB962C8B-B14F-4D97-AF65-F5344CB8AC3E}">
        <p14:creationId xmlns:p14="http://schemas.microsoft.com/office/powerpoint/2010/main" val="192151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96E34-5C71-2591-79FB-B751C4EF84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8849C-0C6E-1FB6-27B6-785F229CE466}"/>
              </a:ext>
            </a:extLst>
          </p:cNvPr>
          <p:cNvSpPr>
            <a:spLocks noGrp="1"/>
          </p:cNvSpPr>
          <p:nvPr>
            <p:ph type="title"/>
          </p:nvPr>
        </p:nvSpPr>
        <p:spPr/>
        <p:txBody>
          <a:bodyPr/>
          <a:lstStyle/>
          <a:p>
            <a:r>
              <a:rPr lang="en-US" b="1" dirty="0"/>
              <a:t>“Hot” / ”Cold” Response:</a:t>
            </a:r>
          </a:p>
        </p:txBody>
      </p:sp>
      <p:sp>
        <p:nvSpPr>
          <p:cNvPr id="3" name="Content Placeholder 2">
            <a:extLst>
              <a:ext uri="{FF2B5EF4-FFF2-40B4-BE49-F238E27FC236}">
                <a16:creationId xmlns:a16="http://schemas.microsoft.com/office/drawing/2014/main" id="{72812A59-67E1-B1CC-8039-2A022C35006C}"/>
              </a:ext>
            </a:extLst>
          </p:cNvPr>
          <p:cNvSpPr>
            <a:spLocks noGrp="1"/>
          </p:cNvSpPr>
          <p:nvPr>
            <p:ph idx="1"/>
          </p:nvPr>
        </p:nvSpPr>
        <p:spPr>
          <a:xfrm>
            <a:off x="838200" y="2216042"/>
            <a:ext cx="11059274" cy="4811481"/>
          </a:xfrm>
        </p:spPr>
        <p:txBody>
          <a:bodyPr>
            <a:normAutofit/>
          </a:bodyPr>
          <a:lstStyle/>
          <a:p>
            <a:pPr marL="0" lvl="0" indent="0">
              <a:buNone/>
            </a:pPr>
            <a:r>
              <a:rPr lang="en-US" sz="3200" dirty="0"/>
              <a:t>Given the critical nature of any call, a field responder requested “COLD” (no lights and siren) response can be overridden by the EMD. The EMD will make a special note in the text of the case explaining their rationale for the override. This information shall be passed on to the EMS and MFRs by the telecommunicator. </a:t>
            </a:r>
          </a:p>
          <a:p>
            <a:pPr lvl="0"/>
            <a:endParaRPr lang="en-US" sz="2000" dirty="0"/>
          </a:p>
          <a:p>
            <a:pPr lvl="1"/>
            <a:endParaRPr lang="en-US" sz="2800" dirty="0"/>
          </a:p>
        </p:txBody>
      </p:sp>
    </p:spTree>
    <p:extLst>
      <p:ext uri="{BB962C8B-B14F-4D97-AF65-F5344CB8AC3E}">
        <p14:creationId xmlns:p14="http://schemas.microsoft.com/office/powerpoint/2010/main" val="3854724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4087</TotalTime>
  <Words>863</Words>
  <Application>Microsoft Office PowerPoint</Application>
  <PresentationFormat>Widescreen</PresentationFormat>
  <Paragraphs>69</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Times New Roman</vt:lpstr>
      <vt:lpstr>Office Theme</vt:lpstr>
      <vt:lpstr>Advanced SEND  EMD Protocol</vt:lpstr>
      <vt:lpstr>PowerPoint Presentation</vt:lpstr>
      <vt:lpstr>Requirements to use  Protocol 38</vt:lpstr>
      <vt:lpstr>PowerPoint Presentation</vt:lpstr>
      <vt:lpstr>PowerPoint Presentation</vt:lpstr>
      <vt:lpstr>Information to be obtained:</vt:lpstr>
      <vt:lpstr>Information to be obtained:</vt:lpstr>
      <vt:lpstr>Information to be obtained:</vt:lpstr>
      <vt:lpstr>“Hot” / ”Cold” Response:</vt:lpstr>
      <vt:lpstr>Post-Dispatch Instructions (PDIs) &amp;  Pre-Arrival Instructions (PAIs)</vt:lpstr>
      <vt:lpstr>PowerPoint Presentation</vt:lpstr>
      <vt:lpstr>PowerPoint Presentation</vt:lpstr>
      <vt:lpstr>PowerPoint Presentation</vt:lpstr>
      <vt:lpstr>PowerPoint Presentation</vt:lpstr>
      <vt:lpstr>PowerPoint Presentation</vt:lpstr>
      <vt:lpstr>PowerPoint Presentation</vt:lpstr>
    </vt:vector>
  </TitlesOfParts>
  <Company>Berrien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Caitlin Sampsell</dc:creator>
  <cp:lastModifiedBy>Caitlin Sampsell</cp:lastModifiedBy>
  <cp:revision>4</cp:revision>
  <dcterms:created xsi:type="dcterms:W3CDTF">2025-01-24T05:34:49Z</dcterms:created>
  <dcterms:modified xsi:type="dcterms:W3CDTF">2026-02-09T18:12:34Z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2025-01-24T06:21:00Z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39ff6ef6-cdd7-4215-a6c6-71c621c51be2</vt:lpwstr>
  </property>
  <property fmtid="{D5CDD505-2E9C-101B-9397-08002B2CF9AE}" pid="7" name="MSIP_Label_defa4170-0d19-0005-0004-bc88714345d2_ActionId">
    <vt:lpwstr>400f1921-799f-417c-b073-0a8efad5a827</vt:lpwstr>
  </property>
  <property fmtid="{D5CDD505-2E9C-101B-9397-08002B2CF9AE}" pid="8" name="MSIP_Label_defa4170-0d19-0005-0004-bc88714345d2_ContentBits">
    <vt:lpwstr>0</vt:lpwstr>
  </property>
</Properties>
</file>